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61" r:id="rId4"/>
    <p:sldId id="270" r:id="rId5"/>
    <p:sldId id="262" r:id="rId6"/>
    <p:sldId id="265" r:id="rId7"/>
    <p:sldId id="259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494" autoAdjust="0"/>
    <p:restoredTop sz="94660"/>
  </p:normalViewPr>
  <p:slideViewPr>
    <p:cSldViewPr snapToGrid="0">
      <p:cViewPr>
        <p:scale>
          <a:sx n="60" d="100"/>
          <a:sy n="60" d="100"/>
        </p:scale>
        <p:origin x="460" y="2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4E6D8-D2AA-41AC-99B2-FF56B64695C8}" type="datetimeFigureOut">
              <a:rPr lang="zh-TW" altLang="en-US" smtClean="0"/>
              <a:t>2017/8/6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BB3D3-0DF8-4583-A9A5-859643F83C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4096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4E6D8-D2AA-41AC-99B2-FF56B64695C8}" type="datetimeFigureOut">
              <a:rPr lang="zh-TW" altLang="en-US" smtClean="0"/>
              <a:t>2017/8/6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BB3D3-0DF8-4583-A9A5-859643F83C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4702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4E6D8-D2AA-41AC-99B2-FF56B64695C8}" type="datetimeFigureOut">
              <a:rPr lang="zh-TW" altLang="en-US" smtClean="0"/>
              <a:t>2017/8/6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BB3D3-0DF8-4583-A9A5-859643F83C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1440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4E6D8-D2AA-41AC-99B2-FF56B64695C8}" type="datetimeFigureOut">
              <a:rPr lang="zh-TW" altLang="en-US" smtClean="0"/>
              <a:t>2017/8/6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BB3D3-0DF8-4583-A9A5-859643F83C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9888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4E6D8-D2AA-41AC-99B2-FF56B64695C8}" type="datetimeFigureOut">
              <a:rPr lang="zh-TW" altLang="en-US" smtClean="0"/>
              <a:t>2017/8/6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BB3D3-0DF8-4583-A9A5-859643F83C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4295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4E6D8-D2AA-41AC-99B2-FF56B64695C8}" type="datetimeFigureOut">
              <a:rPr lang="zh-TW" altLang="en-US" smtClean="0"/>
              <a:t>2017/8/6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BB3D3-0DF8-4583-A9A5-859643F83C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9946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4E6D8-D2AA-41AC-99B2-FF56B64695C8}" type="datetimeFigureOut">
              <a:rPr lang="zh-TW" altLang="en-US" smtClean="0"/>
              <a:t>2017/8/6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BB3D3-0DF8-4583-A9A5-859643F83C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13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4E6D8-D2AA-41AC-99B2-FF56B64695C8}" type="datetimeFigureOut">
              <a:rPr lang="zh-TW" altLang="en-US" smtClean="0"/>
              <a:t>2017/8/6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BB3D3-0DF8-4583-A9A5-859643F83C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8012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4E6D8-D2AA-41AC-99B2-FF56B64695C8}" type="datetimeFigureOut">
              <a:rPr lang="zh-TW" altLang="en-US" smtClean="0"/>
              <a:t>2017/8/6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BB3D3-0DF8-4583-A9A5-859643F83C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2120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4E6D8-D2AA-41AC-99B2-FF56B64695C8}" type="datetimeFigureOut">
              <a:rPr lang="zh-TW" altLang="en-US" smtClean="0"/>
              <a:t>2017/8/6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BB3D3-0DF8-4583-A9A5-859643F83C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5603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4E6D8-D2AA-41AC-99B2-FF56B64695C8}" type="datetimeFigureOut">
              <a:rPr lang="zh-TW" altLang="en-US" smtClean="0"/>
              <a:t>2017/8/6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BB3D3-0DF8-4583-A9A5-859643F83C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3399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34E6D8-D2AA-41AC-99B2-FF56B64695C8}" type="datetimeFigureOut">
              <a:rPr lang="zh-TW" altLang="en-US" smtClean="0"/>
              <a:t>2017/8/6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1BB3D3-0DF8-4583-A9A5-859643F83CD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5218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圖片 18"/>
          <p:cNvPicPr>
            <a:picLocks noChangeAspect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1864" y="133296"/>
            <a:ext cx="11625799" cy="654060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323840" y="2788698"/>
            <a:ext cx="77043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zh-TW" sz="4000" dirty="0">
                <a:solidFill>
                  <a:srgbClr val="21212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Asia Transnational</a:t>
            </a:r>
            <a:r>
              <a:rPr lang="zh-TW" altLang="zh-TW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4000" b="1" spc="3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Hackathon</a:t>
            </a:r>
            <a:endParaRPr lang="zh-TW" altLang="en-US" sz="4000" spc="300" dirty="0">
              <a:effectLst>
                <a:glow rad="63500">
                  <a:schemeClr val="bg1">
                    <a:alpha val="40000"/>
                  </a:scheme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36" name="群組 35"/>
          <p:cNvGrpSpPr/>
          <p:nvPr/>
        </p:nvGrpSpPr>
        <p:grpSpPr>
          <a:xfrm>
            <a:off x="8180990" y="2422490"/>
            <a:ext cx="1743162" cy="584775"/>
            <a:chOff x="5504634" y="1705338"/>
            <a:chExt cx="1743162" cy="584775"/>
          </a:xfrm>
        </p:grpSpPr>
        <p:sp>
          <p:nvSpPr>
            <p:cNvPr id="11" name="矩形 10"/>
            <p:cNvSpPr/>
            <p:nvPr/>
          </p:nvSpPr>
          <p:spPr>
            <a:xfrm>
              <a:off x="5504634" y="1846203"/>
              <a:ext cx="21600" cy="29506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5526234" y="1705338"/>
              <a:ext cx="172156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3200" spc="300" dirty="0" smtClean="0">
                  <a:solidFill>
                    <a:srgbClr val="212121"/>
                  </a:solidFill>
                  <a:effectLst>
                    <a:glow rad="63500">
                      <a:schemeClr val="bg1">
                        <a:alpha val="40000"/>
                      </a:schemeClr>
                    </a:glo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Taiwan</a:t>
              </a:r>
              <a:endParaRPr lang="zh-TW" altLang="en-US" sz="3200" spc="300" dirty="0"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24" name="矩形 23"/>
          <p:cNvSpPr/>
          <p:nvPr/>
        </p:nvSpPr>
        <p:spPr>
          <a:xfrm>
            <a:off x="-2470" y="6812281"/>
            <a:ext cx="12194469" cy="720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" name="群組 9"/>
          <p:cNvGrpSpPr/>
          <p:nvPr/>
        </p:nvGrpSpPr>
        <p:grpSpPr>
          <a:xfrm>
            <a:off x="2343899" y="3687469"/>
            <a:ext cx="7523626" cy="889219"/>
            <a:chOff x="2334374" y="3665521"/>
            <a:chExt cx="7523626" cy="889219"/>
          </a:xfrm>
        </p:grpSpPr>
        <p:grpSp>
          <p:nvGrpSpPr>
            <p:cNvPr id="25" name="群組 24"/>
            <p:cNvGrpSpPr/>
            <p:nvPr/>
          </p:nvGrpSpPr>
          <p:grpSpPr>
            <a:xfrm>
              <a:off x="2334374" y="3665521"/>
              <a:ext cx="2593233" cy="889219"/>
              <a:chOff x="2189398" y="3382079"/>
              <a:chExt cx="3102264" cy="889219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2198281" y="3382079"/>
                <a:ext cx="3084499" cy="889219"/>
              </a:xfrm>
              <a:prstGeom prst="rect">
                <a:avLst/>
              </a:prstGeom>
              <a:solidFill>
                <a:srgbClr val="92D050">
                  <a:alpha val="60000"/>
                </a:srgbClr>
              </a:solidFill>
              <a:ln w="57150">
                <a:solidFill>
                  <a:schemeClr val="bg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" name="文字方塊 4"/>
              <p:cNvSpPr txBox="1"/>
              <p:nvPr/>
            </p:nvSpPr>
            <p:spPr>
              <a:xfrm>
                <a:off x="2189398" y="3441968"/>
                <a:ext cx="3102264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400" dirty="0" smtClean="0">
                    <a:solidFill>
                      <a:schemeClr val="bg1"/>
                    </a:solidFill>
                    <a:latin typeface="Eras Bold ITC" panose="020B0907030504020204" pitchFamily="34" charset="0"/>
                  </a:rPr>
                  <a:t>GK Lab</a:t>
                </a:r>
                <a:endParaRPr lang="zh-TW" altLang="en-US" sz="4400" dirty="0">
                  <a:solidFill>
                    <a:schemeClr val="bg1"/>
                  </a:solidFill>
                  <a:latin typeface="Eras Bold ITC" panose="020B0907030504020204" pitchFamily="34" charset="0"/>
                </a:endParaRPr>
              </a:p>
            </p:txBody>
          </p:sp>
        </p:grpSp>
        <p:grpSp>
          <p:nvGrpSpPr>
            <p:cNvPr id="6" name="群組 5"/>
            <p:cNvGrpSpPr/>
            <p:nvPr/>
          </p:nvGrpSpPr>
          <p:grpSpPr>
            <a:xfrm>
              <a:off x="5088803" y="3665521"/>
              <a:ext cx="2304000" cy="889219"/>
              <a:chOff x="3179793" y="5347236"/>
              <a:chExt cx="2509245" cy="889219"/>
            </a:xfrm>
          </p:grpSpPr>
          <p:sp>
            <p:nvSpPr>
              <p:cNvPr id="23" name="矩形 22"/>
              <p:cNvSpPr/>
              <p:nvPr/>
            </p:nvSpPr>
            <p:spPr>
              <a:xfrm>
                <a:off x="3179793" y="5347236"/>
                <a:ext cx="2509245" cy="889219"/>
              </a:xfrm>
              <a:prstGeom prst="rect">
                <a:avLst/>
              </a:prstGeom>
              <a:solidFill>
                <a:srgbClr val="00B0F0">
                  <a:alpha val="60000"/>
                </a:srgbClr>
              </a:solidFill>
              <a:ln w="57150">
                <a:solidFill>
                  <a:schemeClr val="bg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grpSp>
            <p:nvGrpSpPr>
              <p:cNvPr id="2" name="群組 1"/>
              <p:cNvGrpSpPr/>
              <p:nvPr/>
            </p:nvGrpSpPr>
            <p:grpSpPr>
              <a:xfrm>
                <a:off x="3423183" y="5361660"/>
                <a:ext cx="2031325" cy="822270"/>
                <a:chOff x="2543515" y="4047674"/>
                <a:chExt cx="2031325" cy="822270"/>
              </a:xfrm>
            </p:grpSpPr>
            <p:sp>
              <p:nvSpPr>
                <p:cNvPr id="14" name="矩形 13"/>
                <p:cNvSpPr/>
                <p:nvPr/>
              </p:nvSpPr>
              <p:spPr>
                <a:xfrm>
                  <a:off x="2543515" y="4047674"/>
                  <a:ext cx="2031325" cy="64633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zh-TW" altLang="en-US" sz="3600" spc="1200" dirty="0" smtClean="0">
                      <a:solidFill>
                        <a:schemeClr val="bg1"/>
                      </a:solidFill>
                      <a:effectLst/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蔡宗</a:t>
                  </a:r>
                  <a:r>
                    <a:rPr lang="zh-TW" altLang="en-US" sz="3600" spc="1200" dirty="0">
                      <a:solidFill>
                        <a:schemeClr val="bg1"/>
                      </a:solidFill>
                      <a:effectLst/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勳</a:t>
                  </a:r>
                </a:p>
              </p:txBody>
            </p:sp>
            <p:sp>
              <p:nvSpPr>
                <p:cNvPr id="16" name="矩形 15"/>
                <p:cNvSpPr/>
                <p:nvPr/>
              </p:nvSpPr>
              <p:spPr>
                <a:xfrm>
                  <a:off x="2572525" y="4562167"/>
                  <a:ext cx="1994056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TW" sz="1400" b="0" dirty="0" smtClean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TSAI,TSUNG-HSUN</a:t>
                  </a:r>
                  <a:endParaRPr lang="zh-TW" altLang="en-US" sz="140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9" name="群組 8"/>
            <p:cNvGrpSpPr/>
            <p:nvPr/>
          </p:nvGrpSpPr>
          <p:grpSpPr>
            <a:xfrm>
              <a:off x="7554000" y="3665521"/>
              <a:ext cx="2304000" cy="889219"/>
              <a:chOff x="4781141" y="5384525"/>
              <a:chExt cx="2509245" cy="889219"/>
            </a:xfrm>
          </p:grpSpPr>
          <p:sp>
            <p:nvSpPr>
              <p:cNvPr id="27" name="矩形 26"/>
              <p:cNvSpPr/>
              <p:nvPr/>
            </p:nvSpPr>
            <p:spPr>
              <a:xfrm>
                <a:off x="4781141" y="5384525"/>
                <a:ext cx="2509245" cy="889219"/>
              </a:xfrm>
              <a:prstGeom prst="rect">
                <a:avLst/>
              </a:prstGeom>
              <a:solidFill>
                <a:srgbClr val="FFC000">
                  <a:alpha val="60000"/>
                </a:srgbClr>
              </a:solidFill>
              <a:ln w="57150">
                <a:solidFill>
                  <a:schemeClr val="bg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grpSp>
            <p:nvGrpSpPr>
              <p:cNvPr id="3" name="群組 2"/>
              <p:cNvGrpSpPr/>
              <p:nvPr/>
            </p:nvGrpSpPr>
            <p:grpSpPr>
              <a:xfrm>
                <a:off x="5038983" y="5391668"/>
                <a:ext cx="2066302" cy="808256"/>
                <a:chOff x="4414560" y="4047673"/>
                <a:chExt cx="2066302" cy="808256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4414560" y="4047673"/>
                  <a:ext cx="2031325" cy="64633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zh-TW" altLang="en-US" sz="3600" spc="1200" dirty="0">
                      <a:solidFill>
                        <a:schemeClr val="bg1"/>
                      </a:solidFill>
                      <a:effectLst/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盧國峯</a:t>
                  </a:r>
                </a:p>
              </p:txBody>
            </p:sp>
            <p:sp>
              <p:nvSpPr>
                <p:cNvPr id="18" name="矩形 17"/>
                <p:cNvSpPr/>
                <p:nvPr/>
              </p:nvSpPr>
              <p:spPr>
                <a:xfrm>
                  <a:off x="4483317" y="4548152"/>
                  <a:ext cx="1997545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TW" sz="1400" spc="3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LU,KUO-FENG</a:t>
                  </a:r>
                  <a:endParaRPr lang="zh-TW" altLang="en-US" sz="1400" spc="30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</p:grpSp>
      <p:pic>
        <p:nvPicPr>
          <p:cNvPr id="26" name="圖片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19" y="61547"/>
            <a:ext cx="3938318" cy="489703"/>
          </a:xfrm>
          <a:prstGeom prst="rect">
            <a:avLst/>
          </a:prstGeom>
        </p:spPr>
      </p:pic>
      <p:grpSp>
        <p:nvGrpSpPr>
          <p:cNvPr id="13" name="群組 12"/>
          <p:cNvGrpSpPr/>
          <p:nvPr/>
        </p:nvGrpSpPr>
        <p:grpSpPr>
          <a:xfrm>
            <a:off x="2267715" y="3427683"/>
            <a:ext cx="7656437" cy="72076"/>
            <a:chOff x="2267715" y="3427683"/>
            <a:chExt cx="7656437" cy="72076"/>
          </a:xfrm>
        </p:grpSpPr>
        <p:cxnSp>
          <p:nvCxnSpPr>
            <p:cNvPr id="33" name="直線接點 32"/>
            <p:cNvCxnSpPr/>
            <p:nvPr/>
          </p:nvCxnSpPr>
          <p:spPr>
            <a:xfrm>
              <a:off x="2334000" y="3464326"/>
              <a:ext cx="7524000" cy="0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橢圓 27"/>
            <p:cNvSpPr/>
            <p:nvPr/>
          </p:nvSpPr>
          <p:spPr>
            <a:xfrm>
              <a:off x="9852152" y="3427683"/>
              <a:ext cx="72000" cy="72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9" name="橢圓 28"/>
            <p:cNvSpPr/>
            <p:nvPr/>
          </p:nvSpPr>
          <p:spPr>
            <a:xfrm>
              <a:off x="2267715" y="3427759"/>
              <a:ext cx="72000" cy="72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cxnSp>
        <p:nvCxnSpPr>
          <p:cNvPr id="15" name="直線接點 14"/>
          <p:cNvCxnSpPr/>
          <p:nvPr/>
        </p:nvCxnSpPr>
        <p:spPr>
          <a:xfrm>
            <a:off x="9725057" y="2858417"/>
            <a:ext cx="629988" cy="101915"/>
          </a:xfrm>
          <a:prstGeom prst="line">
            <a:avLst/>
          </a:prstGeom>
          <a:ln w="6350" cap="sq">
            <a:solidFill>
              <a:srgbClr val="FF0000">
                <a:alpha val="80000"/>
              </a:srgbClr>
            </a:solidFill>
            <a:miter lim="800000"/>
            <a:headEnd type="none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909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群組 20"/>
          <p:cNvGrpSpPr/>
          <p:nvPr/>
        </p:nvGrpSpPr>
        <p:grpSpPr>
          <a:xfrm>
            <a:off x="1" y="-1429"/>
            <a:ext cx="12191999" cy="6860858"/>
            <a:chOff x="1035126" y="0"/>
            <a:chExt cx="12191999" cy="6860858"/>
          </a:xfrm>
        </p:grpSpPr>
        <p:pic>
          <p:nvPicPr>
            <p:cNvPr id="20" name="圖片 19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flipH="1">
              <a:off x="9253003" y="2858"/>
              <a:ext cx="3974122" cy="6858000"/>
            </a:xfrm>
            <a:prstGeom prst="rect">
              <a:avLst/>
            </a:prstGeom>
          </p:spPr>
        </p:pic>
        <p:pic>
          <p:nvPicPr>
            <p:cNvPr id="19" name="圖片 18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1187"/>
            <a:stretch/>
          </p:blipFill>
          <p:spPr>
            <a:xfrm>
              <a:off x="1035126" y="0"/>
              <a:ext cx="8217879" cy="6858000"/>
            </a:xfrm>
            <a:prstGeom prst="rect">
              <a:avLst/>
            </a:prstGeom>
          </p:spPr>
        </p:pic>
      </p:grpSp>
      <p:sp>
        <p:nvSpPr>
          <p:cNvPr id="11" name="矩形 10"/>
          <p:cNvSpPr/>
          <p:nvPr/>
        </p:nvSpPr>
        <p:spPr>
          <a:xfrm>
            <a:off x="-2470" y="6812281"/>
            <a:ext cx="12194469" cy="4644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 1"/>
          <p:cNvSpPr/>
          <p:nvPr/>
        </p:nvSpPr>
        <p:spPr>
          <a:xfrm>
            <a:off x="3414349" y="3274793"/>
            <a:ext cx="8481809" cy="76944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wrap="none">
            <a:spAutoFit/>
          </a:bodyPr>
          <a:lstStyle/>
          <a:p>
            <a:r>
              <a:rPr lang="en-US" altLang="zh-TW" sz="440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Eras Bold ITC" panose="020B0907030504020204" pitchFamily="34" charset="0"/>
              </a:rPr>
              <a:t>To </a:t>
            </a:r>
            <a:r>
              <a:rPr lang="en-US" altLang="zh-TW" sz="44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Eras Bold ITC" panose="020B0907030504020204" pitchFamily="34" charset="0"/>
              </a:rPr>
              <a:t>Bridge The Digital </a:t>
            </a:r>
            <a:r>
              <a:rPr lang="en-US" altLang="zh-TW" sz="440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Eras Bold ITC" panose="020B0907030504020204" pitchFamily="34" charset="0"/>
              </a:rPr>
              <a:t>Divide?</a:t>
            </a:r>
            <a:endParaRPr lang="en-US" altLang="zh-TW" sz="44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Eras Bold ITC" panose="020B0907030504020204" pitchFamily="34" charset="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6243" y="6321149"/>
            <a:ext cx="3938318" cy="489703"/>
          </a:xfrm>
          <a:prstGeom prst="rect">
            <a:avLst/>
          </a:prstGeom>
        </p:spPr>
      </p:pic>
      <p:grpSp>
        <p:nvGrpSpPr>
          <p:cNvPr id="8" name="群組 7"/>
          <p:cNvGrpSpPr/>
          <p:nvPr/>
        </p:nvGrpSpPr>
        <p:grpSpPr>
          <a:xfrm>
            <a:off x="9852955" y="6002448"/>
            <a:ext cx="2339044" cy="376012"/>
            <a:chOff x="9852955" y="6002448"/>
            <a:chExt cx="2339044" cy="376012"/>
          </a:xfrm>
        </p:grpSpPr>
        <p:sp>
          <p:nvSpPr>
            <p:cNvPr id="4" name="矩形 3"/>
            <p:cNvSpPr/>
            <p:nvPr/>
          </p:nvSpPr>
          <p:spPr>
            <a:xfrm>
              <a:off x="10130216" y="6039906"/>
              <a:ext cx="206178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TSAI,TSUNG-HSUN</a:t>
              </a:r>
              <a:endPara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52955" y="6002448"/>
              <a:ext cx="295200" cy="295200"/>
            </a:xfrm>
            <a:prstGeom prst="rect">
              <a:avLst/>
            </a:prstGeom>
          </p:spPr>
        </p:pic>
      </p:grpSp>
      <p:sp>
        <p:nvSpPr>
          <p:cNvPr id="9" name="矩形 8"/>
          <p:cNvSpPr/>
          <p:nvPr/>
        </p:nvSpPr>
        <p:spPr>
          <a:xfrm>
            <a:off x="2549887" y="1913896"/>
            <a:ext cx="273664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8000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</a:rPr>
              <a:t>How</a:t>
            </a:r>
            <a:r>
              <a:rPr lang="en-US" altLang="zh-TW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</a:rPr>
              <a:t> </a:t>
            </a:r>
            <a:endParaRPr lang="zh-TW" altLang="en-US" sz="8000" dirty="0">
              <a:solidFill>
                <a:schemeClr val="tx1">
                  <a:lumMod val="75000"/>
                  <a:lumOff val="25000"/>
                </a:schemeClr>
              </a:soli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239403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-2470" y="6812281"/>
            <a:ext cx="12194469" cy="4644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63" y="15827"/>
            <a:ext cx="3938318" cy="489703"/>
          </a:xfrm>
          <a:prstGeom prst="rect">
            <a:avLst/>
          </a:prstGeom>
        </p:spPr>
      </p:pic>
      <p:grpSp>
        <p:nvGrpSpPr>
          <p:cNvPr id="15" name="群組 14"/>
          <p:cNvGrpSpPr/>
          <p:nvPr/>
        </p:nvGrpSpPr>
        <p:grpSpPr>
          <a:xfrm>
            <a:off x="3952587" y="116836"/>
            <a:ext cx="2339044" cy="376012"/>
            <a:chOff x="9852955" y="6002448"/>
            <a:chExt cx="2339044" cy="376012"/>
          </a:xfrm>
        </p:grpSpPr>
        <p:sp>
          <p:nvSpPr>
            <p:cNvPr id="16" name="矩形 15"/>
            <p:cNvSpPr/>
            <p:nvPr/>
          </p:nvSpPr>
          <p:spPr>
            <a:xfrm>
              <a:off x="10130216" y="6039906"/>
              <a:ext cx="206178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TSAI,TSUNG-HSUN</a:t>
              </a:r>
              <a:endPara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7" name="圖片 1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52955" y="6002448"/>
              <a:ext cx="295200" cy="295200"/>
            </a:xfrm>
            <a:prstGeom prst="rect">
              <a:avLst/>
            </a:prstGeom>
          </p:spPr>
        </p:pic>
      </p:grpSp>
      <p:sp>
        <p:nvSpPr>
          <p:cNvPr id="4" name="矩形 3"/>
          <p:cNvSpPr/>
          <p:nvPr/>
        </p:nvSpPr>
        <p:spPr>
          <a:xfrm>
            <a:off x="418084" y="2982953"/>
            <a:ext cx="708761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Education gap has been a long-standing problem,  many educators put a lot of effort and </a:t>
            </a:r>
            <a:r>
              <a:rPr lang="en-US" altLang="zh-TW" sz="28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and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want to change it.</a:t>
            </a:r>
          </a:p>
        </p:txBody>
      </p:sp>
      <p:sp>
        <p:nvSpPr>
          <p:cNvPr id="10" name="矩形 9"/>
          <p:cNvSpPr/>
          <p:nvPr/>
        </p:nvSpPr>
        <p:spPr>
          <a:xfrm>
            <a:off x="418084" y="2015334"/>
            <a:ext cx="486383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5400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Education</a:t>
            </a:r>
            <a:r>
              <a:rPr lang="en-US" altLang="zh-TW" sz="5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gap</a:t>
            </a:r>
            <a:endParaRPr lang="zh-TW" altLang="en-US" sz="3200" dirty="0"/>
          </a:p>
        </p:txBody>
      </p:sp>
      <p:grpSp>
        <p:nvGrpSpPr>
          <p:cNvPr id="3" name="群組 2"/>
          <p:cNvGrpSpPr/>
          <p:nvPr/>
        </p:nvGrpSpPr>
        <p:grpSpPr>
          <a:xfrm>
            <a:off x="380849" y="2942808"/>
            <a:ext cx="7309235" cy="72000"/>
            <a:chOff x="380849" y="2857002"/>
            <a:chExt cx="7309235" cy="72000"/>
          </a:xfrm>
        </p:grpSpPr>
        <p:cxnSp>
          <p:nvCxnSpPr>
            <p:cNvPr id="11" name="直線接點 10"/>
            <p:cNvCxnSpPr/>
            <p:nvPr/>
          </p:nvCxnSpPr>
          <p:spPr>
            <a:xfrm>
              <a:off x="418084" y="2893002"/>
              <a:ext cx="7200000" cy="0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橢圓 17"/>
            <p:cNvSpPr/>
            <p:nvPr/>
          </p:nvSpPr>
          <p:spPr>
            <a:xfrm>
              <a:off x="7618084" y="2857002"/>
              <a:ext cx="72000" cy="72000"/>
            </a:xfrm>
            <a:prstGeom prst="ellipse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橢圓 18"/>
            <p:cNvSpPr/>
            <p:nvPr/>
          </p:nvSpPr>
          <p:spPr>
            <a:xfrm>
              <a:off x="380849" y="2857002"/>
              <a:ext cx="72000" cy="72000"/>
            </a:xfrm>
            <a:prstGeom prst="ellipse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10964541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15695"/>
          <a:stretch/>
        </p:blipFill>
        <p:spPr>
          <a:xfrm>
            <a:off x="0" y="2357"/>
            <a:ext cx="12192000" cy="685328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2470" y="6812281"/>
            <a:ext cx="12194469" cy="4644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6" name="圖片 2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6083" y="6314249"/>
            <a:ext cx="3938318" cy="489703"/>
          </a:xfrm>
          <a:prstGeom prst="rect">
            <a:avLst/>
          </a:prstGeom>
        </p:spPr>
      </p:pic>
      <p:grpSp>
        <p:nvGrpSpPr>
          <p:cNvPr id="33" name="群組 32"/>
          <p:cNvGrpSpPr/>
          <p:nvPr/>
        </p:nvGrpSpPr>
        <p:grpSpPr>
          <a:xfrm>
            <a:off x="9852955" y="6004398"/>
            <a:ext cx="2339044" cy="376012"/>
            <a:chOff x="9852955" y="6002448"/>
            <a:chExt cx="2339044" cy="376012"/>
          </a:xfrm>
        </p:grpSpPr>
        <p:sp>
          <p:nvSpPr>
            <p:cNvPr id="34" name="矩形 33"/>
            <p:cNvSpPr/>
            <p:nvPr/>
          </p:nvSpPr>
          <p:spPr>
            <a:xfrm>
              <a:off x="10130216" y="6039906"/>
              <a:ext cx="206178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TSAI,TSUNG-HSUN</a:t>
              </a:r>
              <a:endPara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5" name="圖片 34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52955" y="6002448"/>
              <a:ext cx="295200" cy="295200"/>
            </a:xfrm>
            <a:prstGeom prst="rect">
              <a:avLst/>
            </a:prstGeom>
          </p:spPr>
        </p:pic>
      </p:grpSp>
      <p:grpSp>
        <p:nvGrpSpPr>
          <p:cNvPr id="40" name="群組 39"/>
          <p:cNvGrpSpPr/>
          <p:nvPr/>
        </p:nvGrpSpPr>
        <p:grpSpPr>
          <a:xfrm>
            <a:off x="1730639" y="2149682"/>
            <a:ext cx="8730723" cy="1771237"/>
            <a:chOff x="1730639" y="2149682"/>
            <a:chExt cx="8730723" cy="1771237"/>
          </a:xfrm>
        </p:grpSpPr>
        <p:grpSp>
          <p:nvGrpSpPr>
            <p:cNvPr id="17" name="群組 16"/>
            <p:cNvGrpSpPr/>
            <p:nvPr/>
          </p:nvGrpSpPr>
          <p:grpSpPr>
            <a:xfrm>
              <a:off x="1730639" y="2149682"/>
              <a:ext cx="8730723" cy="1771237"/>
              <a:chOff x="1730639" y="2539722"/>
              <a:chExt cx="8730723" cy="1771237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1730639" y="3664628"/>
                <a:ext cx="8730723" cy="646331"/>
              </a:xfrm>
              <a:prstGeom prst="rect">
                <a:avLst/>
              </a:prstGeom>
              <a:ln w="28575">
                <a:noFill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TW" sz="3600" dirty="0" smtClean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The </a:t>
                </a:r>
                <a:r>
                  <a:rPr lang="en-US" altLang="zh-TW" sz="36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gap between urban and rural </a:t>
                </a:r>
                <a:r>
                  <a:rPr lang="en-US" altLang="zh-TW" sz="3600" dirty="0" smtClean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areas.</a:t>
                </a:r>
                <a:endParaRPr lang="zh-TW" altLang="en-US" sz="36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grpSp>
            <p:nvGrpSpPr>
              <p:cNvPr id="10" name="群組 9"/>
              <p:cNvGrpSpPr/>
              <p:nvPr/>
            </p:nvGrpSpPr>
            <p:grpSpPr>
              <a:xfrm>
                <a:off x="1959160" y="2539722"/>
                <a:ext cx="8273680" cy="1107996"/>
                <a:chOff x="1918302" y="2539722"/>
                <a:chExt cx="8273680" cy="1107996"/>
              </a:xfrm>
            </p:grpSpPr>
            <p:grpSp>
              <p:nvGrpSpPr>
                <p:cNvPr id="8" name="群組 7"/>
                <p:cNvGrpSpPr/>
                <p:nvPr/>
              </p:nvGrpSpPr>
              <p:grpSpPr>
                <a:xfrm>
                  <a:off x="4035896" y="2539722"/>
                  <a:ext cx="4122464" cy="1107996"/>
                  <a:chOff x="3648931" y="2547042"/>
                  <a:chExt cx="4122464" cy="1107996"/>
                </a:xfrm>
              </p:grpSpPr>
              <p:pic>
                <p:nvPicPr>
                  <p:cNvPr id="11" name="圖片 10"/>
                  <p:cNvPicPr>
                    <a:picLocks noChangeAspect="1"/>
                  </p:cNvPicPr>
                  <p:nvPr/>
                </p:nvPicPr>
                <p:blipFill>
                  <a:blip r:embed="rId6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3648931" y="2741040"/>
                    <a:ext cx="720000" cy="720000"/>
                  </a:xfrm>
                  <a:prstGeom prst="rect">
                    <a:avLst/>
                  </a:prstGeom>
                </p:spPr>
              </p:pic>
              <p:sp>
                <p:nvSpPr>
                  <p:cNvPr id="2" name="矩形 1"/>
                  <p:cNvSpPr/>
                  <p:nvPr/>
                </p:nvSpPr>
                <p:spPr>
                  <a:xfrm>
                    <a:off x="4420606" y="2547042"/>
                    <a:ext cx="3350789" cy="1107996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r>
                      <a:rPr lang="en-US" altLang="zh-TW" sz="6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rPr>
                      <a:t>Shorten</a:t>
                    </a:r>
                    <a:endParaRPr lang="zh-TW" altLang="en-US" sz="6600" dirty="0"/>
                  </a:p>
                </p:txBody>
              </p:sp>
            </p:grpSp>
            <p:cxnSp>
              <p:nvCxnSpPr>
                <p:cNvPr id="15" name="直線接點 14"/>
                <p:cNvCxnSpPr/>
                <p:nvPr/>
              </p:nvCxnSpPr>
              <p:spPr>
                <a:xfrm>
                  <a:off x="1918302" y="3093720"/>
                  <a:ext cx="1944000" cy="0"/>
                </a:xfrm>
                <a:prstGeom prst="line">
                  <a:avLst/>
                </a:prstGeom>
                <a:ln w="19050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線接點 15"/>
                <p:cNvCxnSpPr/>
                <p:nvPr/>
              </p:nvCxnSpPr>
              <p:spPr>
                <a:xfrm>
                  <a:off x="8247982" y="3093720"/>
                  <a:ext cx="1944000" cy="0"/>
                </a:xfrm>
                <a:prstGeom prst="line">
                  <a:avLst/>
                </a:prstGeom>
                <a:ln w="19050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6" name="橢圓 35"/>
            <p:cNvSpPr/>
            <p:nvPr/>
          </p:nvSpPr>
          <p:spPr>
            <a:xfrm>
              <a:off x="1893641" y="2668980"/>
              <a:ext cx="72000" cy="72000"/>
            </a:xfrm>
            <a:prstGeom prst="ellipse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橢圓 36"/>
            <p:cNvSpPr/>
            <p:nvPr/>
          </p:nvSpPr>
          <p:spPr>
            <a:xfrm>
              <a:off x="3875034" y="2668980"/>
              <a:ext cx="72000" cy="72000"/>
            </a:xfrm>
            <a:prstGeom prst="ellipse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" name="橢圓 37"/>
            <p:cNvSpPr/>
            <p:nvPr/>
          </p:nvSpPr>
          <p:spPr>
            <a:xfrm>
              <a:off x="8251447" y="2669747"/>
              <a:ext cx="72000" cy="72000"/>
            </a:xfrm>
            <a:prstGeom prst="ellipse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9" name="橢圓 38"/>
            <p:cNvSpPr/>
            <p:nvPr/>
          </p:nvSpPr>
          <p:spPr>
            <a:xfrm>
              <a:off x="10232840" y="2669747"/>
              <a:ext cx="72000" cy="72000"/>
            </a:xfrm>
            <a:prstGeom prst="ellipse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75802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643660" y="5539860"/>
            <a:ext cx="6480000" cy="1080000"/>
          </a:xfrm>
          <a:prstGeom prst="rect">
            <a:avLst/>
          </a:prstGeom>
          <a:solidFill>
            <a:srgbClr val="7030A0">
              <a:alpha val="70000"/>
            </a:srgbClr>
          </a:solidFill>
          <a:ln w="57150">
            <a:solidFill>
              <a:schemeClr val="bg1"/>
            </a:solidFill>
          </a:ln>
        </p:spPr>
        <p:txBody>
          <a:bodyPr wrap="none" anchor="ctr">
            <a:spAutoFit/>
          </a:bodyPr>
          <a:lstStyle/>
          <a:p>
            <a:pPr algn="ctr"/>
            <a:r>
              <a:rPr lang="zh-TW" altLang="en-US" sz="3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各國資訊教育落差</a:t>
            </a:r>
          </a:p>
        </p:txBody>
      </p:sp>
      <p:sp>
        <p:nvSpPr>
          <p:cNvPr id="11" name="矩形 10"/>
          <p:cNvSpPr/>
          <p:nvPr/>
        </p:nvSpPr>
        <p:spPr>
          <a:xfrm>
            <a:off x="643660" y="238141"/>
            <a:ext cx="6480000" cy="1080000"/>
          </a:xfrm>
          <a:prstGeom prst="rect">
            <a:avLst/>
          </a:prstGeom>
          <a:solidFill>
            <a:srgbClr val="FF0000">
              <a:alpha val="70000"/>
            </a:srgbClr>
          </a:solidFill>
          <a:ln w="57150">
            <a:solidFill>
              <a:schemeClr val="bg1"/>
            </a:solidFill>
          </a:ln>
        </p:spPr>
        <p:txBody>
          <a:bodyPr wrap="none" anchor="ctr">
            <a:spAutoFit/>
          </a:bodyPr>
          <a:lstStyle/>
          <a:p>
            <a:pPr algn="ctr"/>
            <a:r>
              <a:rPr lang="zh-TW" altLang="en-US" sz="3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縣市各級學校數位教育設備</a:t>
            </a:r>
          </a:p>
        </p:txBody>
      </p:sp>
      <p:sp>
        <p:nvSpPr>
          <p:cNvPr id="12" name="矩形 11"/>
          <p:cNvSpPr/>
          <p:nvPr/>
        </p:nvSpPr>
        <p:spPr>
          <a:xfrm>
            <a:off x="643660" y="1563571"/>
            <a:ext cx="6480000" cy="1080000"/>
          </a:xfrm>
          <a:prstGeom prst="rect">
            <a:avLst/>
          </a:prstGeom>
          <a:solidFill>
            <a:srgbClr val="FFC000">
              <a:alpha val="70000"/>
            </a:srgbClr>
          </a:solidFill>
          <a:ln w="57150">
            <a:solidFill>
              <a:schemeClr val="bg1"/>
            </a:solidFill>
          </a:ln>
        </p:spPr>
        <p:txBody>
          <a:bodyPr wrap="none" anchor="ctr">
            <a:spAutoFit/>
          </a:bodyPr>
          <a:lstStyle/>
          <a:p>
            <a:pPr algn="ctr"/>
            <a:r>
              <a:rPr lang="zh-TW" altLang="en-US" sz="3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各縣市無線網路普及率</a:t>
            </a:r>
          </a:p>
        </p:txBody>
      </p:sp>
      <p:sp>
        <p:nvSpPr>
          <p:cNvPr id="13" name="矩形 12"/>
          <p:cNvSpPr/>
          <p:nvPr/>
        </p:nvSpPr>
        <p:spPr>
          <a:xfrm>
            <a:off x="643660" y="2889001"/>
            <a:ext cx="6480000" cy="1080000"/>
          </a:xfrm>
          <a:prstGeom prst="rect">
            <a:avLst/>
          </a:prstGeom>
          <a:solidFill>
            <a:srgbClr val="92D050">
              <a:alpha val="70000"/>
            </a:srgbClr>
          </a:solidFill>
          <a:ln w="57150">
            <a:solidFill>
              <a:schemeClr val="bg1"/>
            </a:solidFill>
          </a:ln>
        </p:spPr>
        <p:txBody>
          <a:bodyPr wrap="none" anchor="ctr">
            <a:spAutoFit/>
          </a:bodyPr>
          <a:lstStyle/>
          <a:p>
            <a:pPr algn="ctr"/>
            <a:r>
              <a:rPr lang="zh-TW" altLang="en-US" sz="3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個學術網路使用量</a:t>
            </a:r>
          </a:p>
        </p:txBody>
      </p:sp>
      <p:sp>
        <p:nvSpPr>
          <p:cNvPr id="14" name="矩形 13"/>
          <p:cNvSpPr/>
          <p:nvPr/>
        </p:nvSpPr>
        <p:spPr>
          <a:xfrm>
            <a:off x="643660" y="4214431"/>
            <a:ext cx="6480000" cy="1080000"/>
          </a:xfrm>
          <a:prstGeom prst="rect">
            <a:avLst/>
          </a:prstGeom>
          <a:solidFill>
            <a:srgbClr val="00B0F0">
              <a:alpha val="70000"/>
            </a:srgbClr>
          </a:solidFill>
          <a:ln w="57150">
            <a:solidFill>
              <a:schemeClr val="bg1"/>
            </a:solidFill>
          </a:ln>
        </p:spPr>
        <p:txBody>
          <a:bodyPr wrap="none" anchor="ctr">
            <a:spAutoFit/>
          </a:bodyPr>
          <a:lstStyle/>
          <a:p>
            <a:pPr algn="ctr"/>
            <a:r>
              <a:rPr lang="zh-TW" altLang="en-US" sz="3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資訊教師分佈</a:t>
            </a:r>
          </a:p>
        </p:txBody>
      </p:sp>
      <p:sp>
        <p:nvSpPr>
          <p:cNvPr id="6" name="矩形 5"/>
          <p:cNvSpPr/>
          <p:nvPr/>
        </p:nvSpPr>
        <p:spPr>
          <a:xfrm>
            <a:off x="7792720" y="0"/>
            <a:ext cx="439928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8244125" y="2465769"/>
            <a:ext cx="3496470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4000" spc="300" dirty="0">
                <a:solidFill>
                  <a:schemeClr val="bg1"/>
                </a:solidFill>
                <a:latin typeface="Eras Bold ITC" panose="020B0907030504020204" pitchFamily="34" charset="0"/>
                <a:ea typeface="微軟正黑體" panose="020B0604030504040204" pitchFamily="34" charset="-120"/>
              </a:rPr>
              <a:t>Open Data </a:t>
            </a:r>
            <a:endParaRPr lang="en-US" altLang="zh-TW" sz="4000" spc="300" dirty="0" smtClean="0">
              <a:solidFill>
                <a:schemeClr val="bg1"/>
              </a:solidFill>
              <a:latin typeface="Eras Bold ITC" panose="020B0907030504020204" pitchFamily="34" charset="0"/>
              <a:ea typeface="微軟正黑體" panose="020B0604030504040204" pitchFamily="34" charset="-120"/>
            </a:endParaRPr>
          </a:p>
          <a:p>
            <a:pPr algn="ctr">
              <a:lnSpc>
                <a:spcPct val="150000"/>
              </a:lnSpc>
            </a:pPr>
            <a:r>
              <a:rPr lang="en-US" altLang="zh-TW" sz="4000" spc="300" dirty="0" smtClean="0">
                <a:solidFill>
                  <a:schemeClr val="bg1"/>
                </a:solidFill>
                <a:latin typeface="Eras Bold ITC" panose="020B0907030504020204" pitchFamily="34" charset="0"/>
                <a:ea typeface="微軟正黑體" panose="020B0604030504040204" pitchFamily="34" charset="-120"/>
              </a:rPr>
              <a:t>Usage</a:t>
            </a:r>
            <a:endParaRPr lang="zh-TW" altLang="en-US" sz="4000" spc="300" dirty="0">
              <a:solidFill>
                <a:schemeClr val="bg1"/>
              </a:solidFill>
              <a:latin typeface="Eras Bold ITC" panose="020B0907030504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56082" y="198539"/>
            <a:ext cx="1672557" cy="1672557"/>
          </a:xfrm>
          <a:prstGeom prst="rect">
            <a:avLst/>
          </a:prstGeom>
        </p:spPr>
      </p:pic>
      <p:pic>
        <p:nvPicPr>
          <p:cNvPr id="2" name="圖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4195" y="6265355"/>
            <a:ext cx="3416330" cy="457704"/>
          </a:xfrm>
          <a:prstGeom prst="rect">
            <a:avLst/>
          </a:prstGeom>
        </p:spPr>
      </p:pic>
      <p:grpSp>
        <p:nvGrpSpPr>
          <p:cNvPr id="21" name="群組 20"/>
          <p:cNvGrpSpPr/>
          <p:nvPr/>
        </p:nvGrpSpPr>
        <p:grpSpPr>
          <a:xfrm>
            <a:off x="8324807" y="2237425"/>
            <a:ext cx="3335106" cy="91440"/>
            <a:chOff x="8253428" y="2237425"/>
            <a:chExt cx="3335106" cy="91440"/>
          </a:xfrm>
        </p:grpSpPr>
        <p:cxnSp>
          <p:nvCxnSpPr>
            <p:cNvPr id="9" name="直線接點 8"/>
            <p:cNvCxnSpPr/>
            <p:nvPr/>
          </p:nvCxnSpPr>
          <p:spPr>
            <a:xfrm>
              <a:off x="8325523" y="2283145"/>
              <a:ext cx="319091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橢圓 7"/>
            <p:cNvSpPr/>
            <p:nvPr/>
          </p:nvSpPr>
          <p:spPr>
            <a:xfrm>
              <a:off x="8253428" y="2237425"/>
              <a:ext cx="91440" cy="9144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橢圓 19"/>
            <p:cNvSpPr/>
            <p:nvPr/>
          </p:nvSpPr>
          <p:spPr>
            <a:xfrm>
              <a:off x="11497094" y="2237425"/>
              <a:ext cx="91440" cy="9144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6" name="群組 25"/>
          <p:cNvGrpSpPr/>
          <p:nvPr/>
        </p:nvGrpSpPr>
        <p:grpSpPr>
          <a:xfrm>
            <a:off x="8817469" y="5741306"/>
            <a:ext cx="2349783" cy="338554"/>
            <a:chOff x="9326974" y="5701252"/>
            <a:chExt cx="2349783" cy="338554"/>
          </a:xfrm>
        </p:grpSpPr>
        <p:sp>
          <p:nvSpPr>
            <p:cNvPr id="23" name="矩形 22"/>
            <p:cNvSpPr/>
            <p:nvPr/>
          </p:nvSpPr>
          <p:spPr>
            <a:xfrm>
              <a:off x="9614974" y="5701252"/>
              <a:ext cx="206178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1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TSAI,TSUNG-HSUN</a:t>
              </a:r>
              <a:endParaRPr lang="zh-TW" alt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5" name="圖片 24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26974" y="5701252"/>
              <a:ext cx="288000" cy="28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6126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50"/>
                            </p:stCondLst>
                            <p:childTnLst>
                              <p:par>
                                <p:cTn id="25" presetID="64" presetClass="path" presetSubtype="0" repeatCount="2000" accel="50000" decel="50000" autoRev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4.07407E-6 L -1.25E-6 0.01018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915400" y="721"/>
            <a:ext cx="3264408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-2470" y="6812281"/>
            <a:ext cx="12194469" cy="4644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474445" y="2605456"/>
            <a:ext cx="7964040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1500" dirty="0">
                <a:solidFill>
                  <a:srgbClr val="000000"/>
                </a:solidFill>
                <a:latin typeface="Eras Bold ITC" panose="020B0907030504020204" pitchFamily="34" charset="0"/>
              </a:rPr>
              <a:t>Live Demo</a:t>
            </a:r>
            <a:endParaRPr lang="en-US" altLang="zh-TW" sz="11500" i="0" dirty="0">
              <a:solidFill>
                <a:srgbClr val="4A4A4A"/>
              </a:solidFill>
              <a:effectLst/>
              <a:latin typeface="Eras Bold ITC" panose="020B0907030504020204" pitchFamily="34" charset="0"/>
            </a:endParaRPr>
          </a:p>
        </p:txBody>
      </p:sp>
      <p:cxnSp>
        <p:nvCxnSpPr>
          <p:cNvPr id="9" name="直線接點 8"/>
          <p:cNvCxnSpPr/>
          <p:nvPr/>
        </p:nvCxnSpPr>
        <p:spPr>
          <a:xfrm>
            <a:off x="676465" y="2810040"/>
            <a:ext cx="7560000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/>
          <p:cNvCxnSpPr/>
          <p:nvPr/>
        </p:nvCxnSpPr>
        <p:spPr>
          <a:xfrm>
            <a:off x="676465" y="4303560"/>
            <a:ext cx="7560000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圖片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63" y="15827"/>
            <a:ext cx="3938318" cy="489703"/>
          </a:xfrm>
          <a:prstGeom prst="rect">
            <a:avLst/>
          </a:prstGeom>
        </p:spPr>
      </p:pic>
      <p:grpSp>
        <p:nvGrpSpPr>
          <p:cNvPr id="30" name="群組 29"/>
          <p:cNvGrpSpPr/>
          <p:nvPr/>
        </p:nvGrpSpPr>
        <p:grpSpPr>
          <a:xfrm>
            <a:off x="3952587" y="116836"/>
            <a:ext cx="2339044" cy="376012"/>
            <a:chOff x="9852955" y="6002448"/>
            <a:chExt cx="2339044" cy="376012"/>
          </a:xfrm>
        </p:grpSpPr>
        <p:sp>
          <p:nvSpPr>
            <p:cNvPr id="31" name="矩形 30"/>
            <p:cNvSpPr/>
            <p:nvPr/>
          </p:nvSpPr>
          <p:spPr>
            <a:xfrm>
              <a:off x="10130216" y="6039906"/>
              <a:ext cx="206178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TSAI,TSUNG-HSUN</a:t>
              </a:r>
              <a:endPara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2" name="圖片 3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52955" y="6002448"/>
              <a:ext cx="295200" cy="295200"/>
            </a:xfrm>
            <a:prstGeom prst="rect">
              <a:avLst/>
            </a:prstGeom>
          </p:spPr>
        </p:pic>
      </p:grpSp>
      <p:sp>
        <p:nvSpPr>
          <p:cNvPr id="33" name="橢圓 32"/>
          <p:cNvSpPr/>
          <p:nvPr/>
        </p:nvSpPr>
        <p:spPr>
          <a:xfrm>
            <a:off x="622789" y="2756040"/>
            <a:ext cx="108000" cy="10800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橢圓 34"/>
          <p:cNvSpPr/>
          <p:nvPr/>
        </p:nvSpPr>
        <p:spPr>
          <a:xfrm>
            <a:off x="8238190" y="2756040"/>
            <a:ext cx="108000" cy="10800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橢圓 35"/>
          <p:cNvSpPr/>
          <p:nvPr/>
        </p:nvSpPr>
        <p:spPr>
          <a:xfrm>
            <a:off x="625561" y="4255101"/>
            <a:ext cx="108000" cy="10800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橢圓 36"/>
          <p:cNvSpPr/>
          <p:nvPr/>
        </p:nvSpPr>
        <p:spPr>
          <a:xfrm>
            <a:off x="8240962" y="4255101"/>
            <a:ext cx="108000" cy="10800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3980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4" presetClass="path" presetSubtype="0" repeatCount="10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-4.16667E-6 0.01574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3" grpId="0" animBg="1"/>
      <p:bldP spid="35" grpId="0" animBg="1"/>
      <p:bldP spid="36" grpId="0" animBg="1"/>
      <p:bldP spid="3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群組 22"/>
          <p:cNvGrpSpPr/>
          <p:nvPr/>
        </p:nvGrpSpPr>
        <p:grpSpPr>
          <a:xfrm>
            <a:off x="0" y="-16953"/>
            <a:ext cx="12192000" cy="6870700"/>
            <a:chOff x="-69850" y="800327"/>
            <a:chExt cx="12192000" cy="6870700"/>
          </a:xfrm>
          <a:effectLst/>
        </p:grpSpPr>
        <p:pic>
          <p:nvPicPr>
            <p:cNvPr id="4098" name="Picture 2" descr="C:\Users\KFL\Desktop\concept6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3355"/>
            <a:stretch/>
          </p:blipFill>
          <p:spPr bwMode="auto">
            <a:xfrm>
              <a:off x="-69850" y="1039419"/>
              <a:ext cx="12192000" cy="6631608"/>
            </a:xfrm>
            <a:prstGeom prst="rect">
              <a:avLst/>
            </a:prstGeom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矩形 14"/>
            <p:cNvSpPr/>
            <p:nvPr/>
          </p:nvSpPr>
          <p:spPr>
            <a:xfrm>
              <a:off x="-69850" y="800327"/>
              <a:ext cx="12192000" cy="6858000"/>
            </a:xfrm>
            <a:prstGeom prst="rect">
              <a:avLst/>
            </a:prstGeom>
            <a:gradFill>
              <a:gsLst>
                <a:gs pos="100000">
                  <a:schemeClr val="tx1">
                    <a:lumMod val="95000"/>
                    <a:lumOff val="5000"/>
                    <a:alpha val="46000"/>
                  </a:schemeClr>
                </a:gs>
                <a:gs pos="0">
                  <a:schemeClr val="bg1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3200"/>
            </a:p>
          </p:txBody>
        </p:sp>
      </p:grpSp>
      <p:sp>
        <p:nvSpPr>
          <p:cNvPr id="25" name="矩形 24"/>
          <p:cNvSpPr/>
          <p:nvPr/>
        </p:nvSpPr>
        <p:spPr>
          <a:xfrm>
            <a:off x="18494" y="6411342"/>
            <a:ext cx="12192000" cy="44665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76200"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200"/>
          </a:p>
        </p:txBody>
      </p:sp>
      <p:sp>
        <p:nvSpPr>
          <p:cNvPr id="26" name="矩形 25"/>
          <p:cNvSpPr/>
          <p:nvPr/>
        </p:nvSpPr>
        <p:spPr>
          <a:xfrm>
            <a:off x="8555" y="-16953"/>
            <a:ext cx="12192000" cy="44665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76200"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200"/>
          </a:p>
        </p:txBody>
      </p:sp>
      <p:sp>
        <p:nvSpPr>
          <p:cNvPr id="17" name="矩形 16"/>
          <p:cNvSpPr/>
          <p:nvPr/>
        </p:nvSpPr>
        <p:spPr>
          <a:xfrm>
            <a:off x="778288" y="1124778"/>
            <a:ext cx="5727701" cy="1210904"/>
          </a:xfrm>
          <a:prstGeom prst="rect">
            <a:avLst/>
          </a:prstGeom>
          <a:solidFill>
            <a:srgbClr val="404040">
              <a:alpha val="47000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200"/>
          </a:p>
        </p:txBody>
      </p:sp>
      <p:sp>
        <p:nvSpPr>
          <p:cNvPr id="16" name="矩形 15"/>
          <p:cNvSpPr/>
          <p:nvPr/>
        </p:nvSpPr>
        <p:spPr>
          <a:xfrm>
            <a:off x="1138860" y="1152577"/>
            <a:ext cx="50264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4800" spc="800" dirty="0" smtClean="0">
                <a:solidFill>
                  <a:schemeClr val="bg1"/>
                </a:solidFill>
                <a:effectLst/>
                <a:latin typeface="Eras Bold ITC" panose="020B0907030504020204" pitchFamily="34" charset="0"/>
                <a:ea typeface="華康粗黑體" panose="020B0709000000000000" pitchFamily="49" charset="-120"/>
              </a:rPr>
              <a:t>THANK YOU</a:t>
            </a:r>
            <a:endParaRPr lang="en-US" altLang="zh-TW" sz="3600" spc="800" dirty="0">
              <a:solidFill>
                <a:schemeClr val="bg1"/>
              </a:solidFill>
              <a:effectLst/>
              <a:latin typeface="Eras Bold ITC" panose="020B0907030504020204" pitchFamily="34" charset="0"/>
              <a:ea typeface="華康粗黑體" panose="020B0709000000000000" pitchFamily="49" charset="-120"/>
            </a:endParaRPr>
          </a:p>
        </p:txBody>
      </p:sp>
      <p:grpSp>
        <p:nvGrpSpPr>
          <p:cNvPr id="24" name="群組 23"/>
          <p:cNvGrpSpPr/>
          <p:nvPr/>
        </p:nvGrpSpPr>
        <p:grpSpPr>
          <a:xfrm>
            <a:off x="1206598" y="1930389"/>
            <a:ext cx="4890958" cy="276999"/>
            <a:chOff x="3858907" y="3614795"/>
            <a:chExt cx="4890958" cy="276999"/>
          </a:xfrm>
        </p:grpSpPr>
        <p:pic>
          <p:nvPicPr>
            <p:cNvPr id="21" name="圖片 2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3788" y="3616232"/>
              <a:ext cx="2046077" cy="274124"/>
            </a:xfrm>
            <a:prstGeom prst="rect">
              <a:avLst/>
            </a:prstGeom>
          </p:spPr>
        </p:pic>
        <p:sp>
          <p:nvSpPr>
            <p:cNvPr id="27" name="矩形 26"/>
            <p:cNvSpPr/>
            <p:nvPr/>
          </p:nvSpPr>
          <p:spPr>
            <a:xfrm>
              <a:off x="3858907" y="3614795"/>
              <a:ext cx="159530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TSAI,TSUNG-HSUN</a:t>
              </a:r>
              <a:endParaRPr lang="zh-TW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5429134" y="3614795"/>
              <a:ext cx="1236236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1200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LU,KUO-FENG</a:t>
              </a:r>
              <a:endParaRPr lang="zh-TW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20" name="直線接點 19"/>
          <p:cNvCxnSpPr/>
          <p:nvPr/>
        </p:nvCxnSpPr>
        <p:spPr>
          <a:xfrm>
            <a:off x="1257186" y="1901379"/>
            <a:ext cx="4671811" cy="0"/>
          </a:xfrm>
          <a:prstGeom prst="line">
            <a:avLst/>
          </a:prstGeom>
          <a:solidFill>
            <a:schemeClr val="bg1"/>
          </a:solidFill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584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6" grpId="0"/>
    </p:bld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717</TotalTime>
  <Words>90</Words>
  <Application>Microsoft Office PowerPoint</Application>
  <PresentationFormat>寬螢幕</PresentationFormat>
  <Paragraphs>29</Paragraphs>
  <Slides>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5" baseType="lpstr">
      <vt:lpstr>華康粗黑體</vt:lpstr>
      <vt:lpstr>微軟正黑體</vt:lpstr>
      <vt:lpstr>新細明體</vt:lpstr>
      <vt:lpstr>Arial</vt:lpstr>
      <vt:lpstr>Calibri</vt:lpstr>
      <vt:lpstr>Calibri Light</vt:lpstr>
      <vt:lpstr>Eras Bold ITC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CC_KuoFengLu</dc:creator>
  <cp:lastModifiedBy>FuHwa-Teacher</cp:lastModifiedBy>
  <cp:revision>54</cp:revision>
  <dcterms:created xsi:type="dcterms:W3CDTF">2017-08-04T08:03:59Z</dcterms:created>
  <dcterms:modified xsi:type="dcterms:W3CDTF">2017-08-05T17:12:09Z</dcterms:modified>
</cp:coreProperties>
</file>

<file path=docProps/thumbnail.jpeg>
</file>